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Metadata/LabelInfo.xml" ContentType="application/vnd.ms-office.classificationlabel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20" r:id="rId2"/>
    <p:sldId id="426" r:id="rId3"/>
    <p:sldId id="422" r:id="rId4"/>
    <p:sldId id="429" r:id="rId5"/>
    <p:sldId id="434" r:id="rId6"/>
    <p:sldId id="436" r:id="rId7"/>
    <p:sldId id="435" r:id="rId8"/>
    <p:sldId id="433" r:id="rId9"/>
    <p:sldId id="439" r:id="rId10"/>
    <p:sldId id="437" r:id="rId11"/>
    <p:sldId id="440" r:id="rId12"/>
    <p:sldId id="441" r:id="rId13"/>
    <p:sldId id="425" r:id="rId14"/>
    <p:sldId id="431" r:id="rId15"/>
    <p:sldId id="427" r:id="rId16"/>
    <p:sldId id="442" r:id="rId17"/>
  </p:sldIdLst>
  <p:sldSz cx="9144000" cy="6858000" type="screen4x3"/>
  <p:notesSz cx="6742113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0">
          <p15:clr>
            <a:srgbClr val="A4A3A4"/>
          </p15:clr>
        </p15:guide>
        <p15:guide id="2" orient="horz" pos="915">
          <p15:clr>
            <a:srgbClr val="A4A3A4"/>
          </p15:clr>
        </p15:guide>
        <p15:guide id="3" orient="horz" pos="1061">
          <p15:clr>
            <a:srgbClr val="A4A3A4"/>
          </p15:clr>
        </p15:guide>
        <p15:guide id="4" pos="295">
          <p15:clr>
            <a:srgbClr val="A4A3A4"/>
          </p15:clr>
        </p15:guide>
        <p15:guide id="5" pos="5465">
          <p15:clr>
            <a:srgbClr val="A4A3A4"/>
          </p15:clr>
        </p15:guide>
        <p15:guide id="6" pos="4830">
          <p15:clr>
            <a:srgbClr val="A4A3A4"/>
          </p15:clr>
        </p15:guide>
        <p15:guide id="7" pos="839">
          <p15:clr>
            <a:srgbClr val="A4A3A4"/>
          </p15:clr>
        </p15:guide>
        <p15:guide id="8" pos="2971">
          <p15:clr>
            <a:srgbClr val="A4A3A4"/>
          </p15:clr>
        </p15:guide>
        <p15:guide id="9" pos="28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86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87922" autoAdjust="0"/>
  </p:normalViewPr>
  <p:slideViewPr>
    <p:cSldViewPr>
      <p:cViewPr varScale="1">
        <p:scale>
          <a:sx n="110" d="100"/>
          <a:sy n="110" d="100"/>
        </p:scale>
        <p:origin x="1800" y="114"/>
      </p:cViewPr>
      <p:guideLst>
        <p:guide orient="horz" pos="1180"/>
        <p:guide orient="horz" pos="915"/>
        <p:guide orient="horz" pos="1061"/>
        <p:guide pos="295"/>
        <p:guide pos="5465"/>
        <p:guide pos="4830"/>
        <p:guide pos="839"/>
        <p:guide pos="2971"/>
        <p:guide pos="2813"/>
      </p:guideLst>
    </p:cSldViewPr>
  </p:slideViewPr>
  <p:outlineViewPr>
    <p:cViewPr>
      <p:scale>
        <a:sx n="33" d="100"/>
        <a:sy n="33" d="100"/>
      </p:scale>
      <p:origin x="0" y="164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34" y="-90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2317" cy="494186"/>
          </a:xfrm>
          <a:prstGeom prst="rect">
            <a:avLst/>
          </a:prstGeom>
        </p:spPr>
        <p:txBody>
          <a:bodyPr vert="horz" lIns="91227" tIns="45613" rIns="91227" bIns="4561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224" y="0"/>
            <a:ext cx="2922317" cy="494186"/>
          </a:xfrm>
          <a:prstGeom prst="rect">
            <a:avLst/>
          </a:prstGeom>
        </p:spPr>
        <p:txBody>
          <a:bodyPr vert="horz" lIns="91227" tIns="45613" rIns="91227" bIns="4561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8F7A681-0262-4B8E-BE49-45E6CF76882E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6903"/>
            <a:ext cx="2922317" cy="494185"/>
          </a:xfrm>
          <a:prstGeom prst="rect">
            <a:avLst/>
          </a:prstGeom>
        </p:spPr>
        <p:txBody>
          <a:bodyPr vert="horz" lIns="91227" tIns="45613" rIns="91227" bIns="4561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224" y="9376903"/>
            <a:ext cx="2922317" cy="494185"/>
          </a:xfrm>
          <a:prstGeom prst="rect">
            <a:avLst/>
          </a:prstGeom>
        </p:spPr>
        <p:txBody>
          <a:bodyPr vert="horz" lIns="91227" tIns="45613" rIns="91227" bIns="4561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195D875-3665-40CA-B90C-DADD9BE81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0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2317" cy="494186"/>
          </a:xfrm>
          <a:prstGeom prst="rect">
            <a:avLst/>
          </a:prstGeom>
        </p:spPr>
        <p:txBody>
          <a:bodyPr vert="horz" lIns="91227" tIns="45613" rIns="91227" bIns="4561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224" y="0"/>
            <a:ext cx="2922317" cy="494186"/>
          </a:xfrm>
          <a:prstGeom prst="rect">
            <a:avLst/>
          </a:prstGeom>
        </p:spPr>
        <p:txBody>
          <a:bodyPr vert="horz" lIns="91227" tIns="45613" rIns="91227" bIns="4561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66D4265-ED87-4EB2-90EB-7614B8734F6C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7" tIns="45613" rIns="91227" bIns="4561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899" y="4689243"/>
            <a:ext cx="5394320" cy="4442935"/>
          </a:xfrm>
          <a:prstGeom prst="rect">
            <a:avLst/>
          </a:prstGeom>
        </p:spPr>
        <p:txBody>
          <a:bodyPr vert="horz" lIns="91227" tIns="45613" rIns="91227" bIns="45613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6903"/>
            <a:ext cx="2922317" cy="494185"/>
          </a:xfrm>
          <a:prstGeom prst="rect">
            <a:avLst/>
          </a:prstGeom>
        </p:spPr>
        <p:txBody>
          <a:bodyPr vert="horz" lIns="91227" tIns="45613" rIns="91227" bIns="4561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224" y="9376903"/>
            <a:ext cx="2922317" cy="494185"/>
          </a:xfrm>
          <a:prstGeom prst="rect">
            <a:avLst/>
          </a:prstGeom>
        </p:spPr>
        <p:txBody>
          <a:bodyPr vert="horz" lIns="91227" tIns="45613" rIns="91227" bIns="4561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BC3F1E0-FCD0-4E4C-92C7-E52AD721F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69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3789363"/>
            <a:ext cx="88963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413" y="0"/>
            <a:ext cx="8893175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/>
          <p:nvPr userDrawn="1"/>
        </p:nvSpPr>
        <p:spPr>
          <a:xfrm>
            <a:off x="107950" y="620713"/>
            <a:ext cx="71438" cy="9366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260350"/>
            <a:ext cx="21510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25" y="3460750"/>
            <a:ext cx="8896350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172" y="418356"/>
            <a:ext cx="7239453" cy="1143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Clr>
                <a:schemeClr val="bg2"/>
              </a:buClr>
              <a:buFont typeface="+mj-lt"/>
              <a:buNone/>
              <a:defRPr lang="en-GB" sz="3600" b="0" i="0" kern="1200" baseline="0" dirty="0" smtClean="0">
                <a:solidFill>
                  <a:srgbClr val="376092"/>
                </a:solidFill>
                <a:latin typeface="Times"/>
                <a:ea typeface="+mj-ea"/>
                <a:cs typeface="Time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4008438" cy="2836912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buNone/>
              <a:defRPr b="1" baseline="0">
                <a:solidFill>
                  <a:srgbClr val="376092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FontTx/>
              <a:buNone/>
              <a:defRPr/>
            </a:lvl2pPr>
            <a:lvl3pPr marL="392113" indent="-188913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lvl3pPr>
            <a:lvl4pPr marL="542925" indent="-180975">
              <a:lnSpc>
                <a:spcPct val="110000"/>
              </a:lnSpc>
              <a:spcBef>
                <a:spcPts val="0"/>
              </a:spcBef>
              <a:buNone/>
              <a:tabLst/>
              <a:defRPr/>
            </a:lvl4pPr>
            <a:lvl5pPr marL="762000" indent="-219075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1"/>
          </p:nvPr>
        </p:nvSpPr>
        <p:spPr>
          <a:xfrm>
            <a:off x="4716463" y="1844824"/>
            <a:ext cx="3959225" cy="28369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b="1">
                <a:solidFill>
                  <a:srgbClr val="376092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2pPr>
            <a:lvl3pPr marL="180975" indent="0">
              <a:lnSpc>
                <a:spcPct val="110000"/>
              </a:lnSpc>
              <a:spcBef>
                <a:spcPts val="0"/>
              </a:spcBef>
              <a:buFontTx/>
              <a:buNone/>
              <a:def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3pPr>
            <a:lvl4pPr marL="361950" indent="0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lang="en-US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4pPr>
            <a:lvl5pPr marL="542925" indent="0">
              <a:lnSpc>
                <a:spcPct val="110000"/>
              </a:lnSpc>
              <a:spcBef>
                <a:spcPts val="0"/>
              </a:spcBef>
              <a:buFontTx/>
              <a:buNone/>
              <a:defRPr lang="en-GB" sz="14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260350"/>
            <a:ext cx="21510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25" y="3460750"/>
            <a:ext cx="8896350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3367"/>
            <a:ext cx="6335985" cy="1143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Clr>
                <a:schemeClr val="bg2"/>
              </a:buClr>
              <a:buFont typeface="+mj-lt"/>
              <a:buNone/>
              <a:defRPr lang="en-GB" sz="3800" kern="1200" baseline="0" dirty="0" smtClean="0">
                <a:solidFill>
                  <a:schemeClr val="accent1">
                    <a:lumMod val="75000"/>
                  </a:schemeClr>
                </a:solidFill>
                <a:latin typeface="Times"/>
                <a:ea typeface="+mj-ea"/>
                <a:cs typeface="Time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3959225" cy="28369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None/>
              <a:defRPr b="0" baseline="0">
                <a:solidFill>
                  <a:srgbClr val="000000"/>
                </a:solidFill>
              </a:defRPr>
            </a:lvl1pPr>
            <a:lvl2pPr marL="180975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  <a:defRPr b="0">
                <a:solidFill>
                  <a:srgbClr val="000000"/>
                </a:solidFill>
              </a:defRPr>
            </a:lvl2pPr>
            <a:lvl3pPr marL="361950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‒"/>
              <a:defRPr b="0">
                <a:solidFill>
                  <a:srgbClr val="000000"/>
                </a:solidFill>
              </a:defRPr>
            </a:lvl3pPr>
            <a:lvl4pPr marL="542925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tabLst/>
              <a:defRPr b="0">
                <a:solidFill>
                  <a:srgbClr val="000000"/>
                </a:solidFill>
              </a:defRPr>
            </a:lvl4pPr>
            <a:lvl5pPr marL="762000" indent="-2190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‒"/>
              <a:defRPr b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1"/>
          </p:nvPr>
        </p:nvSpPr>
        <p:spPr>
          <a:xfrm>
            <a:off x="4716463" y="1844824"/>
            <a:ext cx="3959225" cy="28369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None/>
              <a:defRPr b="0">
                <a:solidFill>
                  <a:srgbClr val="000000"/>
                </a:solidFill>
              </a:defRPr>
            </a:lvl1pPr>
            <a:lvl2pPr marL="180975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  <a:defRPr b="0">
                <a:solidFill>
                  <a:srgbClr val="000000"/>
                </a:solidFill>
              </a:defRPr>
            </a:lvl2pPr>
            <a:lvl3pPr marL="361950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‒"/>
              <a:defRPr b="0">
                <a:solidFill>
                  <a:srgbClr val="000000"/>
                </a:solidFill>
              </a:defRPr>
            </a:lvl3pPr>
            <a:lvl4pPr marL="542925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tabLst/>
              <a:defRPr b="0">
                <a:solidFill>
                  <a:srgbClr val="000000"/>
                </a:solidFill>
              </a:defRPr>
            </a:lvl4pPr>
            <a:lvl5pPr marL="762000" indent="-2190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‒"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260350"/>
            <a:ext cx="21510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25" y="3460750"/>
            <a:ext cx="8896350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3250"/>
            <a:ext cx="3979410" cy="32119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None/>
              <a:defRPr b="0" baseline="0">
                <a:solidFill>
                  <a:srgbClr val="000000"/>
                </a:solidFill>
              </a:defRPr>
            </a:lvl1pPr>
            <a:lvl2pPr marL="180975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•"/>
              <a:defRPr b="0">
                <a:solidFill>
                  <a:srgbClr val="000000"/>
                </a:solidFill>
              </a:defRPr>
            </a:lvl2pPr>
            <a:lvl3pPr marL="361950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‒"/>
              <a:defRPr b="0">
                <a:solidFill>
                  <a:srgbClr val="000000"/>
                </a:solidFill>
              </a:defRPr>
            </a:lvl3pPr>
            <a:lvl4pPr marL="542925" indent="-1809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tabLst/>
              <a:defRPr b="0">
                <a:solidFill>
                  <a:srgbClr val="000000"/>
                </a:solidFill>
              </a:defRPr>
            </a:lvl4pPr>
            <a:lvl5pPr marL="762000" indent="-219075">
              <a:lnSpc>
                <a:spcPct val="110000"/>
              </a:lnSpc>
              <a:spcBef>
                <a:spcPts val="0"/>
              </a:spcBef>
              <a:buClr>
                <a:schemeClr val="accent6"/>
              </a:buClr>
              <a:buFont typeface="Arial" pitchFamily="34" charset="0"/>
              <a:buChar char="‒"/>
              <a:defRPr b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4860032" y="1873250"/>
            <a:ext cx="4103688" cy="32839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67544" y="413367"/>
            <a:ext cx="6335985" cy="5762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Clr>
                <a:schemeClr val="bg2"/>
              </a:buClr>
              <a:buFont typeface="+mj-lt"/>
              <a:buNone/>
              <a:defRPr lang="en-GB" sz="3600" b="1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3" r:id="rId5"/>
  </p:sldLayoutIdLst>
  <p:txStyles>
    <p:titleStyle>
      <a:lvl1pPr algn="l" rtl="0" fontAlgn="base">
        <a:spcBef>
          <a:spcPct val="0"/>
        </a:spcBef>
        <a:spcAft>
          <a:spcPct val="0"/>
        </a:spcAft>
        <a:defRPr lang="en-GB" sz="3800" kern="1200" dirty="0">
          <a:solidFill>
            <a:srgbClr val="7F7F7F"/>
          </a:solidFill>
          <a:latin typeface="Arial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rgbClr val="7F7F7F"/>
          </a:solidFill>
          <a:latin typeface="Arial" charset="0"/>
        </a:defRPr>
      </a:lvl9pPr>
    </p:titleStyle>
    <p:bodyStyle>
      <a:lvl1pPr marL="174625" indent="-174625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•"/>
        <a:defRPr sz="1400" kern="1200">
          <a:solidFill>
            <a:srgbClr val="7F7F7F"/>
          </a:solidFill>
          <a:latin typeface="Arial" pitchFamily="34" charset="0"/>
          <a:ea typeface="+mn-ea"/>
          <a:cs typeface="+mn-cs"/>
        </a:defRPr>
      </a:lvl1pPr>
      <a:lvl2pPr marL="363538" indent="-188913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–"/>
        <a:defRPr sz="1400" kern="1200">
          <a:solidFill>
            <a:srgbClr val="7F7F7F"/>
          </a:solidFill>
          <a:latin typeface="Arial" pitchFamily="34" charset="0"/>
          <a:ea typeface="+mn-ea"/>
          <a:cs typeface="+mn-cs"/>
        </a:defRPr>
      </a:lvl2pPr>
      <a:lvl3pPr marL="536575" indent="-173038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•"/>
        <a:defRPr sz="1400" kern="1200">
          <a:solidFill>
            <a:srgbClr val="7F7F7F"/>
          </a:solidFill>
          <a:latin typeface="Arial" pitchFamily="34" charset="0"/>
          <a:ea typeface="+mn-ea"/>
          <a:cs typeface="+mn-cs"/>
        </a:defRPr>
      </a:lvl3pPr>
      <a:lvl4pPr marL="711200" indent="-174625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–"/>
        <a:defRPr sz="1400" kern="1200">
          <a:solidFill>
            <a:srgbClr val="7F7F7F"/>
          </a:solidFill>
          <a:latin typeface="Arial" pitchFamily="34" charset="0"/>
          <a:ea typeface="+mn-ea"/>
          <a:cs typeface="+mn-cs"/>
        </a:defRPr>
      </a:lvl4pPr>
      <a:lvl5pPr marL="900113" indent="-188913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»"/>
        <a:defRPr sz="1400" kern="1200">
          <a:solidFill>
            <a:srgbClr val="7F7F7F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cid:image005.png@01DCA1B1.AA386C20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5.png@01DCA1B1.AA386C20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mage005.png@01DCA1B1.AA386C20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cid:image005.png@01DCA1B1.AA386C20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C9DBCF-27F7-409B-7A1B-EA595F992D08}"/>
              </a:ext>
            </a:extLst>
          </p:cNvPr>
          <p:cNvSpPr txBox="1"/>
          <p:nvPr/>
        </p:nvSpPr>
        <p:spPr>
          <a:xfrm>
            <a:off x="755576" y="1700808"/>
            <a:ext cx="79784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/>
              <a:t>High Street &amp; School Road, Godshill</a:t>
            </a:r>
          </a:p>
          <a:p>
            <a:pPr algn="ctr"/>
            <a:r>
              <a:rPr lang="en-GB" sz="2800" b="1" dirty="0"/>
              <a:t>Carriageway Reconstruction and Resurfacing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05BACE-68FE-9487-3573-609BCAC12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2852936"/>
            <a:ext cx="4680520" cy="302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79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38E9A-37FB-0677-A2A1-08F7C4635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4B9795-B8C4-95C4-4B00-2488BE2136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42917"/>
            <a:ext cx="3047394" cy="2286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84B1C2-C9C2-E091-19D5-3ED4057202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35" y="3737660"/>
            <a:ext cx="3093745" cy="23208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380329-36BE-96B4-47EA-B95701E36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Road Condition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E50E92-C52B-9BDB-CC14-F9B2AFFBCB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04" r="-490"/>
          <a:stretch>
            <a:fillRect/>
          </a:stretch>
        </p:blipFill>
        <p:spPr>
          <a:xfrm>
            <a:off x="1256496" y="3735127"/>
            <a:ext cx="3093745" cy="22849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28951C-C58F-5978-14A8-6FADCABF8F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9387"/>
          <a:stretch>
            <a:fillRect/>
          </a:stretch>
        </p:blipFill>
        <p:spPr>
          <a:xfrm>
            <a:off x="1276283" y="1118604"/>
            <a:ext cx="3047394" cy="231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98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8AA0799-FCE0-B86F-3D51-B26B63D55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24744"/>
            <a:ext cx="7776864" cy="576064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Various dig depths of 80mm, 100mm &amp; 240mm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GB" sz="2400" dirty="0">
              <a:latin typeface="+mn-lt"/>
            </a:endParaRPr>
          </a:p>
          <a:p>
            <a:endParaRPr lang="en-GB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E06E75-056E-DFE1-A74B-DB63B3B8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b"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  <a:latin typeface="+mj-lt"/>
              </a:rPr>
              <a:t>Scope of 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1CF607-8E8A-0E38-1095-0EAFF5DBC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35922"/>
            <a:ext cx="7631832" cy="425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1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ED3C9-99C0-3DE8-9232-E5DBC7B9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1B65211-0E47-AF2B-6D97-C196A3EF8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0768"/>
            <a:ext cx="8651304" cy="3211934"/>
          </a:xfrm>
        </p:spPr>
        <p:txBody>
          <a:bodyPr/>
          <a:lstStyle/>
          <a:p>
            <a:pPr>
              <a:spcAft>
                <a:spcPts val="1800"/>
              </a:spcAft>
              <a:buClr>
                <a:srgbClr val="FF0000"/>
              </a:buClr>
            </a:pPr>
            <a:r>
              <a:rPr lang="en-GB" sz="2400" b="1" u="sng" dirty="0">
                <a:latin typeface="+mn-lt"/>
              </a:rPr>
              <a:t>Access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School – half term (19 – 30 October)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Businesses – including trade during half term &amp; Halloween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Residents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Parking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Pedestrian safety - sections without footways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Traffic - through traffic &amp; rat running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GB" sz="2400" dirty="0">
              <a:latin typeface="+mn-lt"/>
            </a:endParaRP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GB" sz="2400" dirty="0">
              <a:latin typeface="+mn-lt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283B62D-9D3A-6C72-349E-F66A828E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348350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16E74-C2F2-3AA3-E529-7A783EAC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C10D08D-C514-2F22-AE00-35EE29665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908720"/>
            <a:ext cx="8651304" cy="3211934"/>
          </a:xfrm>
        </p:spPr>
        <p:txBody>
          <a:bodyPr/>
          <a:lstStyle/>
          <a:p>
            <a:pPr>
              <a:spcAft>
                <a:spcPts val="1800"/>
              </a:spcAft>
              <a:buClr>
                <a:srgbClr val="FF0000"/>
              </a:buClr>
            </a:pPr>
            <a:r>
              <a:rPr lang="en-GB" sz="2400" b="1" u="sng" dirty="0">
                <a:latin typeface="+mn-lt"/>
              </a:rPr>
              <a:t>Delivery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Adverse weather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Low temperatures - laying &amp; compacting materials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Reduced daylight hours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Location of defects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Depth of excavations – up to 240mm deep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Safety of road users and our staff during works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Unmapped underground services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4FE3432-0BB8-9BB9-1EFC-65067EE6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319989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D054A-FFAF-F86A-E7DF-575FA018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4EADE8F-CD12-E12B-6186-12662C213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020791"/>
            <a:ext cx="8651304" cy="3211934"/>
          </a:xfrm>
        </p:spPr>
        <p:txBody>
          <a:bodyPr/>
          <a:lstStyle/>
          <a:p>
            <a:pPr>
              <a:spcAft>
                <a:spcPts val="1800"/>
              </a:spcAft>
              <a:buClr>
                <a:srgbClr val="FF0000"/>
              </a:buClr>
            </a:pPr>
            <a:r>
              <a:rPr lang="en-GB" sz="2400" b="1" u="sng" dirty="0">
                <a:latin typeface="+mn-lt"/>
              </a:rPr>
              <a:t>Timing</a:t>
            </a:r>
          </a:p>
          <a:p>
            <a:pPr>
              <a:spcAft>
                <a:spcPts val="1800"/>
              </a:spcAft>
              <a:buClr>
                <a:srgbClr val="FF0000"/>
              </a:buClr>
            </a:pPr>
            <a:endParaRPr lang="en-GB" sz="2400" dirty="0">
              <a:latin typeface="+mn-lt"/>
            </a:endParaRP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GB" sz="2400" dirty="0">
              <a:latin typeface="+mn-lt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E8B1BC5-C657-0F0E-67E2-3067A216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FB29954-E6EA-DCBA-1E20-4D98731CA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534649"/>
              </p:ext>
            </p:extLst>
          </p:nvPr>
        </p:nvGraphicFramePr>
        <p:xfrm>
          <a:off x="467544" y="1844823"/>
          <a:ext cx="8280920" cy="4235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072">
                  <a:extLst>
                    <a:ext uri="{9D8B030D-6E8A-4147-A177-3AD203B41FA5}">
                      <a16:colId xmlns:a16="http://schemas.microsoft.com/office/drawing/2014/main" val="2757235701"/>
                    </a:ext>
                  </a:extLst>
                </a:gridCol>
                <a:gridCol w="5019848">
                  <a:extLst>
                    <a:ext uri="{9D8B030D-6E8A-4147-A177-3AD203B41FA5}">
                      <a16:colId xmlns:a16="http://schemas.microsoft.com/office/drawing/2014/main" val="2870817945"/>
                    </a:ext>
                  </a:extLst>
                </a:gridCol>
              </a:tblGrid>
              <a:tr h="457526">
                <a:tc>
                  <a:txBody>
                    <a:bodyPr/>
                    <a:lstStyle/>
                    <a:p>
                      <a:r>
                        <a:rPr lang="en-GB" sz="2000" dirty="0"/>
                        <a:t>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Challenges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256521"/>
                  </a:ext>
                </a:extLst>
              </a:tr>
              <a:tr h="789703">
                <a:tc>
                  <a:txBody>
                    <a:bodyPr/>
                    <a:lstStyle/>
                    <a:p>
                      <a:r>
                        <a:rPr lang="en-GB" sz="2000" dirty="0"/>
                        <a:t>April – 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Peak tourism period but ideal conditions for highway works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03184"/>
                  </a:ext>
                </a:extLst>
              </a:tr>
              <a:tr h="457526">
                <a:tc>
                  <a:txBody>
                    <a:bodyPr/>
                    <a:lstStyle/>
                    <a:p>
                      <a:r>
                        <a:rPr lang="en-GB" sz="2000" dirty="0"/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Late tourism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80860"/>
                  </a:ext>
                </a:extLst>
              </a:tr>
              <a:tr h="457526">
                <a:tc>
                  <a:txBody>
                    <a:bodyPr/>
                    <a:lstStyle/>
                    <a:p>
                      <a:r>
                        <a:rPr lang="en-GB" sz="2000" dirty="0"/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Half term holidays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138362"/>
                  </a:ext>
                </a:extLst>
              </a:tr>
              <a:tr h="457526">
                <a:tc>
                  <a:txBody>
                    <a:bodyPr/>
                    <a:lstStyle/>
                    <a:p>
                      <a:r>
                        <a:rPr lang="en-GB" sz="2000" dirty="0"/>
                        <a:t>November – mid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Tourism businesses close until Easter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196675"/>
                  </a:ext>
                </a:extLst>
              </a:tr>
              <a:tr h="457526">
                <a:tc>
                  <a:txBody>
                    <a:bodyPr/>
                    <a:lstStyle/>
                    <a:p>
                      <a:r>
                        <a:rPr lang="en-GB" sz="2000" dirty="0"/>
                        <a:t>21</a:t>
                      </a:r>
                      <a:r>
                        <a:rPr lang="en-GB" sz="2000" baseline="30000" dirty="0"/>
                        <a:t>st</a:t>
                      </a:r>
                      <a:r>
                        <a:rPr lang="en-GB" sz="2000" dirty="0"/>
                        <a:t> December – 3rd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Christmas holidays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909667"/>
                  </a:ext>
                </a:extLst>
              </a:tr>
              <a:tr h="457526">
                <a:tc>
                  <a:txBody>
                    <a:bodyPr/>
                    <a:lstStyle/>
                    <a:p>
                      <a:r>
                        <a:rPr lang="en-GB" sz="2000" dirty="0"/>
                        <a:t>Jan, Feb, early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Increased risk of lost shifts due to poor weather &amp; low temperatures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20791"/>
                  </a:ext>
                </a:extLst>
              </a:tr>
              <a:tr h="457526">
                <a:tc>
                  <a:txBody>
                    <a:bodyPr/>
                    <a:lstStyle/>
                    <a:p>
                      <a:r>
                        <a:rPr lang="en-GB" sz="2000" dirty="0"/>
                        <a:t>26</a:t>
                      </a:r>
                      <a:r>
                        <a:rPr lang="en-GB" sz="2000" baseline="30000" dirty="0"/>
                        <a:t>th</a:t>
                      </a:r>
                      <a:r>
                        <a:rPr lang="en-GB" sz="2000" dirty="0"/>
                        <a:t>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Good 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455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792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FCD6A-BFDE-09BB-5957-0F1B43BD9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2A1AA00-A6DB-F804-BB8E-134FC4BCA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Stages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58CC81-7B96-5BE0-29C2-94683237C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633845"/>
              </p:ext>
            </p:extLst>
          </p:nvPr>
        </p:nvGraphicFramePr>
        <p:xfrm>
          <a:off x="472404" y="1484784"/>
          <a:ext cx="8204052" cy="3508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268">
                  <a:extLst>
                    <a:ext uri="{9D8B030D-6E8A-4147-A177-3AD203B41FA5}">
                      <a16:colId xmlns:a16="http://schemas.microsoft.com/office/drawing/2014/main" val="2546171743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835700956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757650439"/>
                    </a:ext>
                  </a:extLst>
                </a:gridCol>
              </a:tblGrid>
              <a:tr h="58816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WHEN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779795"/>
                  </a:ext>
                </a:extLst>
              </a:tr>
              <a:tr h="1263111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1" dirty="0"/>
                        <a:t>Reconstruction</a:t>
                      </a:r>
                    </a:p>
                    <a:p>
                      <a:r>
                        <a:rPr lang="en-GB" sz="2800" dirty="0"/>
                        <a:t>Localised deep repairs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Autumn / Winter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683733"/>
                  </a:ext>
                </a:extLst>
              </a:tr>
              <a:tr h="1656827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800" b="1" dirty="0"/>
                        <a:t>Resurfacing</a:t>
                      </a:r>
                    </a:p>
                    <a:p>
                      <a:r>
                        <a:rPr lang="en-GB" sz="2800" dirty="0"/>
                        <a:t>Whole road resurfacing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Spring 2027 (nights)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5352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804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8859B-D163-17AE-9EF4-E5F967092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6C7C74-7BBD-58CD-435D-6DF9120C7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68760"/>
            <a:ext cx="8003232" cy="3888432"/>
          </a:xfrm>
        </p:spPr>
        <p:txBody>
          <a:bodyPr/>
          <a:lstStyle/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Change of dates following visits to businesses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Revised dates - 2</a:t>
            </a:r>
            <a:r>
              <a:rPr lang="en-GB" sz="2400" baseline="30000" dirty="0">
                <a:latin typeface="+mn-lt"/>
              </a:rPr>
              <a:t>nd</a:t>
            </a:r>
            <a:r>
              <a:rPr lang="en-GB" sz="2400" dirty="0">
                <a:latin typeface="+mn-lt"/>
              </a:rPr>
              <a:t> November - 15</a:t>
            </a:r>
            <a:r>
              <a:rPr lang="en-GB" sz="2400" baseline="30000" dirty="0">
                <a:latin typeface="+mn-lt"/>
              </a:rPr>
              <a:t>th</a:t>
            </a:r>
            <a:r>
              <a:rPr lang="en-GB" sz="2400" dirty="0">
                <a:latin typeface="+mn-lt"/>
              </a:rPr>
              <a:t> January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Road space - until 29</a:t>
            </a:r>
            <a:r>
              <a:rPr lang="en-GB" sz="2400" baseline="30000" dirty="0">
                <a:latin typeface="+mn-lt"/>
              </a:rPr>
              <a:t>th</a:t>
            </a:r>
            <a:r>
              <a:rPr lang="en-GB" sz="2400" dirty="0">
                <a:latin typeface="+mn-lt"/>
              </a:rPr>
              <a:t> January if required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Pause - 11</a:t>
            </a:r>
            <a:r>
              <a:rPr lang="en-GB" sz="2400" baseline="30000" dirty="0">
                <a:latin typeface="+mn-lt"/>
              </a:rPr>
              <a:t>th</a:t>
            </a:r>
            <a:r>
              <a:rPr lang="en-GB" sz="2400" dirty="0">
                <a:latin typeface="+mn-lt"/>
              </a:rPr>
              <a:t> December – 4</a:t>
            </a:r>
            <a:r>
              <a:rPr lang="en-GB" sz="2400" baseline="30000" dirty="0">
                <a:latin typeface="+mn-lt"/>
              </a:rPr>
              <a:t>th</a:t>
            </a:r>
            <a:r>
              <a:rPr lang="en-GB" sz="2400" dirty="0">
                <a:latin typeface="+mn-lt"/>
              </a:rPr>
              <a:t> January for Christmas trade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24 hour closure – 3 phases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Open weekends where possible</a:t>
            </a:r>
          </a:p>
          <a:p>
            <a:pPr marL="285750" indent="-28575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+mn-lt"/>
              </a:rPr>
              <a:t>Event - “Christmas Cracker” on Saturday 5</a:t>
            </a:r>
            <a:r>
              <a:rPr lang="en-GB" sz="2400" baseline="30000" dirty="0">
                <a:latin typeface="+mn-lt"/>
              </a:rPr>
              <a:t>th</a:t>
            </a:r>
            <a:r>
              <a:rPr lang="en-GB" sz="2400" dirty="0">
                <a:latin typeface="+mn-lt"/>
              </a:rPr>
              <a:t> December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82E77AA-FC44-8186-5496-B37F9DCCA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: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1725223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5FDBD-E59B-A1E1-C702-A4F614FD5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280A1-BFC9-A703-3E49-E17015215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CD7E7D-EC43-3B70-FDA4-8D756EB6306A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05" y="1700808"/>
            <a:ext cx="6309990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DBE757-59A4-C66A-CE53-CA2F0EF22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40" y="1124744"/>
            <a:ext cx="3979410" cy="360040"/>
          </a:xfrm>
        </p:spPr>
        <p:txBody>
          <a:bodyPr/>
          <a:lstStyle/>
          <a:p>
            <a:pPr>
              <a:spcAft>
                <a:spcPts val="1800"/>
              </a:spcAft>
              <a:buClr>
                <a:srgbClr val="FF0000"/>
              </a:buClr>
            </a:pPr>
            <a:r>
              <a:rPr lang="en-GB" sz="2400" b="1" u="sng" dirty="0"/>
              <a:t>3 Phases</a:t>
            </a:r>
          </a:p>
        </p:txBody>
      </p:sp>
    </p:spTree>
    <p:extLst>
      <p:ext uri="{BB962C8B-B14F-4D97-AF65-F5344CB8AC3E}">
        <p14:creationId xmlns:p14="http://schemas.microsoft.com/office/powerpoint/2010/main" val="1959796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E4700-0AD5-4012-A496-BABB1442F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62756-CC72-AE79-6FC3-69765A8C2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930" y="1628601"/>
            <a:ext cx="8404550" cy="576263"/>
          </a:xfrm>
        </p:spPr>
        <p:txBody>
          <a:bodyPr/>
          <a:lstStyle/>
          <a:p>
            <a:pPr marR="85725" lvl="0">
              <a:lnSpc>
                <a:spcPct val="107000"/>
              </a:lnSpc>
              <a:spcAft>
                <a:spcPts val="3000"/>
              </a:spcAft>
            </a:pPr>
            <a:r>
              <a:rPr lang="en-GB" sz="2800" dirty="0">
                <a:latin typeface="+mn-lt"/>
              </a:rPr>
              <a:t>East of West Street to west of School Crescent</a:t>
            </a:r>
          </a:p>
          <a:p>
            <a:pPr marR="85725" lvl="0">
              <a:lnSpc>
                <a:spcPct val="107000"/>
              </a:lnSpc>
              <a:spcAft>
                <a:spcPts val="3000"/>
              </a:spcAft>
            </a:pPr>
            <a:endParaRPr lang="en-GB" sz="2800" dirty="0">
              <a:latin typeface="+mn-lt"/>
            </a:endParaRPr>
          </a:p>
          <a:p>
            <a:pPr>
              <a:spcAft>
                <a:spcPts val="3000"/>
              </a:spcAft>
            </a:pPr>
            <a:endParaRPr lang="en-GB" sz="28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FE19A-3C60-1A08-4E96-510A5103E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E3608E-98A6-E1DD-3F26-FB4F8FD0AD82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384" b="62094"/>
          <a:stretch>
            <a:fillRect/>
          </a:stretch>
        </p:blipFill>
        <p:spPr bwMode="auto">
          <a:xfrm>
            <a:off x="1194770" y="2204864"/>
            <a:ext cx="6518160" cy="438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E7CA1E1-6833-BCA9-8554-6E8F95C9256D}"/>
              </a:ext>
            </a:extLst>
          </p:cNvPr>
          <p:cNvSpPr txBox="1">
            <a:spLocks/>
          </p:cNvSpPr>
          <p:nvPr/>
        </p:nvSpPr>
        <p:spPr>
          <a:xfrm>
            <a:off x="474440" y="1124744"/>
            <a:ext cx="3979410" cy="360040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None/>
              <a:defRPr sz="1400" b="0" kern="1200" baseline="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180975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•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2pPr>
            <a:lvl3pPr marL="361950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‒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3pPr>
            <a:lvl4pPr marL="542925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–"/>
              <a:tabLst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4pPr>
            <a:lvl5pPr marL="762000" indent="-2190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‒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buClr>
                <a:srgbClr val="FF0000"/>
              </a:buClr>
            </a:pPr>
            <a:r>
              <a:rPr lang="en-GB" sz="2400" b="1" u="sng" dirty="0">
                <a:solidFill>
                  <a:srgbClr val="000099"/>
                </a:solidFill>
              </a:rPr>
              <a:t>Phase 1</a:t>
            </a:r>
          </a:p>
        </p:txBody>
      </p:sp>
    </p:spTree>
    <p:extLst>
      <p:ext uri="{BB962C8B-B14F-4D97-AF65-F5344CB8AC3E}">
        <p14:creationId xmlns:p14="http://schemas.microsoft.com/office/powerpoint/2010/main" val="357960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5268-D487-2DD0-66ED-CE65BAC3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00D82-7F93-F5FA-A4CC-0F3F17C81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930" y="1628601"/>
            <a:ext cx="8404550" cy="576263"/>
          </a:xfrm>
        </p:spPr>
        <p:txBody>
          <a:bodyPr/>
          <a:lstStyle/>
          <a:p>
            <a:pPr marR="85725" lvl="0">
              <a:lnSpc>
                <a:spcPct val="107000"/>
              </a:lnSpc>
              <a:spcAft>
                <a:spcPts val="3000"/>
              </a:spcAft>
            </a:pPr>
            <a:r>
              <a:rPr lang="en-GB" sz="2800" dirty="0">
                <a:latin typeface="+mn-lt"/>
              </a:rPr>
              <a:t>East of School Crescent to Church Hollow (</a:t>
            </a:r>
            <a:r>
              <a:rPr lang="en-GB" sz="2800" dirty="0" err="1">
                <a:latin typeface="+mn-lt"/>
              </a:rPr>
              <a:t>inc</a:t>
            </a:r>
            <a:r>
              <a:rPr lang="en-GB" sz="2800" dirty="0">
                <a:latin typeface="+mn-lt"/>
              </a:rPr>
              <a:t> junction)</a:t>
            </a:r>
          </a:p>
          <a:p>
            <a:pPr marR="85725" lvl="0">
              <a:lnSpc>
                <a:spcPct val="107000"/>
              </a:lnSpc>
              <a:spcAft>
                <a:spcPts val="3000"/>
              </a:spcAft>
            </a:pPr>
            <a:endParaRPr lang="en-GB" sz="2800" dirty="0">
              <a:latin typeface="+mn-lt"/>
            </a:endParaRPr>
          </a:p>
          <a:p>
            <a:pPr>
              <a:spcAft>
                <a:spcPts val="3000"/>
              </a:spcAft>
            </a:pPr>
            <a:endParaRPr lang="en-GB" sz="28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4B9E17-DB0D-1E8F-0F95-050C4BA7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E54B7EF-A6A1-0F4E-B6B7-12E9123D95C4}"/>
              </a:ext>
            </a:extLst>
          </p:cNvPr>
          <p:cNvSpPr txBox="1">
            <a:spLocks/>
          </p:cNvSpPr>
          <p:nvPr/>
        </p:nvSpPr>
        <p:spPr>
          <a:xfrm>
            <a:off x="474440" y="1124744"/>
            <a:ext cx="3979410" cy="360040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None/>
              <a:defRPr sz="1400" b="0" kern="1200" baseline="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180975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•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2pPr>
            <a:lvl3pPr marL="361950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‒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3pPr>
            <a:lvl4pPr marL="542925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–"/>
              <a:tabLst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4pPr>
            <a:lvl5pPr marL="762000" indent="-2190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‒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buClr>
                <a:srgbClr val="FF0000"/>
              </a:buClr>
            </a:pPr>
            <a:r>
              <a:rPr lang="en-GB" sz="2400" b="1" u="sng" dirty="0">
                <a:solidFill>
                  <a:srgbClr val="FF0000"/>
                </a:solidFill>
              </a:rPr>
              <a:t>Phase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937D4-32E1-E9C7-6ECA-ADC32D40D960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8" t="21155" r="17045" b="21153"/>
          <a:stretch>
            <a:fillRect/>
          </a:stretch>
        </p:blipFill>
        <p:spPr bwMode="auto">
          <a:xfrm>
            <a:off x="1584027" y="2347077"/>
            <a:ext cx="5975945" cy="4074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535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BDCC7-DC3F-ECBB-1B80-42DA5A6AA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D1F4A-CE61-D2A9-E4B4-E243593E3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930" y="1628601"/>
            <a:ext cx="8404550" cy="576263"/>
          </a:xfrm>
        </p:spPr>
        <p:txBody>
          <a:bodyPr/>
          <a:lstStyle/>
          <a:p>
            <a:pPr marR="85725" lvl="0">
              <a:lnSpc>
                <a:spcPct val="107000"/>
              </a:lnSpc>
              <a:spcAft>
                <a:spcPts val="3000"/>
              </a:spcAft>
            </a:pPr>
            <a:r>
              <a:rPr lang="en-GB" sz="2800" dirty="0">
                <a:latin typeface="+mn-lt"/>
              </a:rPr>
              <a:t>South of Church Hollow to </a:t>
            </a:r>
            <a:r>
              <a:rPr lang="en-GB" sz="2800" dirty="0" err="1">
                <a:latin typeface="+mn-lt"/>
              </a:rPr>
              <a:t>approx</a:t>
            </a:r>
            <a:r>
              <a:rPr lang="en-GB" sz="2800" dirty="0">
                <a:latin typeface="+mn-lt"/>
              </a:rPr>
              <a:t> 100 metres east of Hollow Lane.</a:t>
            </a:r>
          </a:p>
          <a:p>
            <a:pPr marR="85725" lvl="0">
              <a:lnSpc>
                <a:spcPct val="107000"/>
              </a:lnSpc>
              <a:spcAft>
                <a:spcPts val="3000"/>
              </a:spcAft>
            </a:pPr>
            <a:endParaRPr lang="en-GB" sz="2800" dirty="0">
              <a:latin typeface="+mn-lt"/>
            </a:endParaRPr>
          </a:p>
          <a:p>
            <a:pPr>
              <a:spcAft>
                <a:spcPts val="3000"/>
              </a:spcAft>
            </a:pPr>
            <a:endParaRPr lang="en-GB" sz="28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5AE6EE-8C19-C4BE-170B-157D58D0E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4C99357-2910-F9D9-71CE-B355C8D29B90}"/>
              </a:ext>
            </a:extLst>
          </p:cNvPr>
          <p:cNvSpPr txBox="1">
            <a:spLocks/>
          </p:cNvSpPr>
          <p:nvPr/>
        </p:nvSpPr>
        <p:spPr>
          <a:xfrm>
            <a:off x="474440" y="1124744"/>
            <a:ext cx="3979410" cy="360040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None/>
              <a:defRPr sz="1400" b="0" kern="1200" baseline="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180975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•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2pPr>
            <a:lvl3pPr marL="361950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‒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3pPr>
            <a:lvl4pPr marL="542925" indent="-1809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–"/>
              <a:tabLst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4pPr>
            <a:lvl5pPr marL="762000" indent="-219075" algn="l" rtl="0"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accent6"/>
              </a:buClr>
              <a:buFont typeface="Arial" pitchFamily="34" charset="0"/>
              <a:buChar char="‒"/>
              <a:defRPr sz="1400" b="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buClr>
                <a:srgbClr val="FF0000"/>
              </a:buClr>
            </a:pPr>
            <a:r>
              <a:rPr lang="en-GB" sz="2400" b="1" u="sng" dirty="0">
                <a:solidFill>
                  <a:srgbClr val="7030A0"/>
                </a:solidFill>
              </a:rPr>
              <a:t>Phase 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A091F6-38AA-F336-65BC-7B2EEEE89651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1" t="57925" r="7392"/>
          <a:stretch>
            <a:fillRect/>
          </a:stretch>
        </p:blipFill>
        <p:spPr bwMode="auto">
          <a:xfrm>
            <a:off x="1168735" y="2780928"/>
            <a:ext cx="6570230" cy="3267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7324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4245-67CF-8384-F165-EC38E7AE9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3DB6CF-AAD6-BF92-A059-14A211C50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24744"/>
            <a:ext cx="6984776" cy="49112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AAE716C-D638-18E1-40B2-B341AA95D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Signed Diversion Route</a:t>
            </a:r>
          </a:p>
        </p:txBody>
      </p:sp>
    </p:spTree>
    <p:extLst>
      <p:ext uri="{BB962C8B-B14F-4D97-AF65-F5344CB8AC3E}">
        <p14:creationId xmlns:p14="http://schemas.microsoft.com/office/powerpoint/2010/main" val="4221748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1D0DB-5768-7063-AE35-92ED30A30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1021809-6BDB-4B44-D196-636D90F96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3250"/>
            <a:ext cx="8363272" cy="3211934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800" dirty="0">
                <a:latin typeface="+mn-lt"/>
              </a:rPr>
              <a:t>Plane and resurface entire road</a:t>
            </a:r>
          </a:p>
          <a:p>
            <a:pPr marL="342900" indent="-34290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800" dirty="0">
                <a:latin typeface="+mn-lt"/>
              </a:rPr>
              <a:t>Likely April 2027</a:t>
            </a:r>
          </a:p>
          <a:p>
            <a:pPr marL="342900" indent="-34290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800" dirty="0">
                <a:latin typeface="+mn-lt"/>
              </a:rPr>
              <a:t>Approx 4 -5 nights (19:30 – 07:00)</a:t>
            </a:r>
          </a:p>
          <a:p>
            <a:pPr marL="342900" indent="-342900">
              <a:spcAft>
                <a:spcPts val="18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800" dirty="0">
                <a:latin typeface="+mn-lt"/>
              </a:rPr>
              <a:t>Reopen during the day (temporary surface)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86D912E-4D09-8A2F-359E-26DFEFDC5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2 - Resurfacing</a:t>
            </a:r>
          </a:p>
        </p:txBody>
      </p:sp>
    </p:spTree>
    <p:extLst>
      <p:ext uri="{BB962C8B-B14F-4D97-AF65-F5344CB8AC3E}">
        <p14:creationId xmlns:p14="http://schemas.microsoft.com/office/powerpoint/2010/main" val="1294363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FF7A5-8668-02C0-9026-A75BB77D9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9DF1A9-70CC-1130-A4ED-251A8CFB3AB2}"/>
              </a:ext>
            </a:extLst>
          </p:cNvPr>
          <p:cNvSpPr txBox="1"/>
          <p:nvPr/>
        </p:nvSpPr>
        <p:spPr>
          <a:xfrm>
            <a:off x="539552" y="1340768"/>
            <a:ext cx="7560840" cy="3764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Businesses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Letters to residents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eleases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 bulletins</a:t>
            </a: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Website FA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Signage</a:t>
            </a: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of ‘X’ (formerly Twitter)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4EDBF7-F08D-7621-0E4A-F1B5D28B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Communications</a:t>
            </a:r>
          </a:p>
        </p:txBody>
      </p:sp>
    </p:spTree>
    <p:extLst>
      <p:ext uri="{BB962C8B-B14F-4D97-AF65-F5344CB8AC3E}">
        <p14:creationId xmlns:p14="http://schemas.microsoft.com/office/powerpoint/2010/main" val="1750153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B49C3-CF9E-303A-EE8F-A00C2632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E2681-EE36-782C-5E68-C4912EB7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3140868"/>
            <a:ext cx="5184576" cy="576263"/>
          </a:xfrm>
        </p:spPr>
        <p:txBody>
          <a:bodyPr>
            <a:noAutofit/>
          </a:bodyPr>
          <a:lstStyle/>
          <a:p>
            <a:pPr algn="ctr"/>
            <a:r>
              <a:rPr lang="en-GB" sz="66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71163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ncam">
      <a:dk1>
        <a:sysClr val="windowText" lastClr="000000"/>
      </a:dk1>
      <a:lt1>
        <a:sysClr val="window" lastClr="FFFFFF"/>
      </a:lt1>
      <a:dk2>
        <a:srgbClr val="454545"/>
      </a:dk2>
      <a:lt2>
        <a:srgbClr val="FF5815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FC0E7F2B62294F8D5121361952E3B5" ma:contentTypeVersion="13" ma:contentTypeDescription="Create a new document." ma:contentTypeScope="" ma:versionID="70e6b39d5dda58727c5b066b835cb8e4">
  <xsd:schema xmlns:xsd="http://www.w3.org/2001/XMLSchema" xmlns:xs="http://www.w3.org/2001/XMLSchema" xmlns:p="http://schemas.microsoft.com/office/2006/metadata/properties" xmlns:ns2="aa6e1d9a-eab4-433c-8f0c-9241adfe343a" xmlns:ns3="08e159d8-bd35-4fc9-ae5c-e5addfc92967" targetNamespace="http://schemas.microsoft.com/office/2006/metadata/properties" ma:root="true" ma:fieldsID="934adf1308d0221fc8df190c626725df" ns2:_="" ns3:_="">
    <xsd:import namespace="aa6e1d9a-eab4-433c-8f0c-9241adfe343a"/>
    <xsd:import namespace="08e159d8-bd35-4fc9-ae5c-e5addfc929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e1d9a-eab4-433c-8f0c-9241adfe3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e8489d0-641f-484c-9d7e-f11fc1872b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159d8-bd35-4fc9-ae5c-e5addfc9296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a733991-2558-4a40-8ad0-b4eda86ce1d3}" ma:internalName="TaxCatchAll" ma:showField="CatchAllData" ma:web="08e159d8-bd35-4fc9-ae5c-e5addfc929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8e159d8-bd35-4fc9-ae5c-e5addfc92967" xsi:nil="true"/>
    <lcf76f155ced4ddcb4097134ff3c332f xmlns="aa6e1d9a-eab4-433c-8f0c-9241adfe343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DF182A-8454-4BDE-8C05-B555D0B0BFF5}"/>
</file>

<file path=customXml/itemProps2.xml><?xml version="1.0" encoding="utf-8"?>
<ds:datastoreItem xmlns:ds="http://schemas.openxmlformats.org/officeDocument/2006/customXml" ds:itemID="{195897F4-9A49-4896-9559-A8D95F1A33C0}"/>
</file>

<file path=customXml/itemProps3.xml><?xml version="1.0" encoding="utf-8"?>
<ds:datastoreItem xmlns:ds="http://schemas.openxmlformats.org/officeDocument/2006/customXml" ds:itemID="{2A440EB8-FB4E-4867-9BEB-A5E3E995F3D9}"/>
</file>

<file path=docMetadata/LabelInfo.xml><?xml version="1.0" encoding="utf-8"?>
<clbl:labelList xmlns:clbl="http://schemas.microsoft.com/office/2020/mipLabelMetadata">
  <clbl:label id="{98731832-40da-4546-9203-f68390800051}" enabled="0" method="" siteId="{98731832-40da-4546-9203-f6839080005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16505</TotalTime>
  <Words>341</Words>
  <Application>Microsoft Office PowerPoint</Application>
  <PresentationFormat>On-screen Show (4:3)</PresentationFormat>
  <Paragraphs>86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</vt:lpstr>
      <vt:lpstr>Wingdings</vt:lpstr>
      <vt:lpstr>Office Theme</vt:lpstr>
      <vt:lpstr>PowerPoint Presentation</vt:lpstr>
      <vt:lpstr>Road Condition</vt:lpstr>
      <vt:lpstr>Scope of Works</vt:lpstr>
      <vt:lpstr>Challenges</vt:lpstr>
      <vt:lpstr>Challenges</vt:lpstr>
      <vt:lpstr>Challenges</vt:lpstr>
      <vt:lpstr>Two Stages</vt:lpstr>
      <vt:lpstr>STAGE 1 : Reconstruction</vt:lpstr>
      <vt:lpstr>Phases</vt:lpstr>
      <vt:lpstr>Phases</vt:lpstr>
      <vt:lpstr>Phases</vt:lpstr>
      <vt:lpstr>Phases</vt:lpstr>
      <vt:lpstr>Signed Diversion Route</vt:lpstr>
      <vt:lpstr>STAGE 2 - Resurfacing</vt:lpstr>
      <vt:lpstr>Communications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Katja</dc:creator>
  <cp:lastModifiedBy>MILLS Rachel</cp:lastModifiedBy>
  <cp:revision>935</cp:revision>
  <cp:lastPrinted>2017-02-24T11:17:19Z</cp:lastPrinted>
  <dcterms:created xsi:type="dcterms:W3CDTF">2012-03-05T12:36:19Z</dcterms:created>
  <dcterms:modified xsi:type="dcterms:W3CDTF">2026-10-05T13:20:59Z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0x0101007DFC0E7F2B62294F8D5121361952E3B5</vt:lpwstr>
  </property>
</Properties>
</file>